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3" r:id="rId3"/>
    <p:sldId id="256" r:id="rId4"/>
    <p:sldId id="258" r:id="rId5"/>
    <p:sldId id="267" r:id="rId6"/>
    <p:sldId id="259" r:id="rId7"/>
    <p:sldId id="260" r:id="rId8"/>
    <p:sldId id="279" r:id="rId9"/>
    <p:sldId id="262" r:id="rId10"/>
    <p:sldId id="264" r:id="rId11"/>
    <p:sldId id="263" r:id="rId12"/>
    <p:sldId id="265" r:id="rId13"/>
    <p:sldId id="268" r:id="rId14"/>
    <p:sldId id="266" r:id="rId15"/>
    <p:sldId id="269" r:id="rId16"/>
    <p:sldId id="275" r:id="rId17"/>
    <p:sldId id="280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7" autoAdjust="0"/>
    <p:restoredTop sz="94660"/>
  </p:normalViewPr>
  <p:slideViewPr>
    <p:cSldViewPr snapToGrid="0">
      <p:cViewPr varScale="1">
        <p:scale>
          <a:sx n="53" d="100"/>
          <a:sy n="53" d="100"/>
        </p:scale>
        <p:origin x="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2E484-189A-47B5-9552-ABB1EA153855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9B26-F80D-4641-9136-472CA693210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17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479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63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450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97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55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3672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63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8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063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649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743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073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140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37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633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353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36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931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07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836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27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237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90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80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753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389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2165-1BA8-45E9-ACB2-8CF9D5287E6C}" type="datetimeFigureOut">
              <a:rPr lang="en-AU" smtClean="0"/>
              <a:t>8/03/2019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996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8479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In a </a:t>
            </a:r>
            <a:r>
              <a:rPr lang="en-AU" sz="2800" dirty="0"/>
              <a:t>stimulus– response </a:t>
            </a:r>
            <a:r>
              <a:rPr lang="en-AU" sz="2800" dirty="0" smtClean="0"/>
              <a:t>model: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Receptors </a:t>
            </a:r>
            <a:r>
              <a:rPr lang="en-AU" sz="2800" dirty="0"/>
              <a:t>stimulate the sensory </a:t>
            </a:r>
            <a:r>
              <a:rPr lang="en-AU" sz="2800" dirty="0" smtClean="0"/>
              <a:t>nerves.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dirty="0"/>
              <a:t>sensory nerves send a message to the </a:t>
            </a:r>
            <a:r>
              <a:rPr lang="en-AU" sz="2800" dirty="0" smtClean="0"/>
              <a:t>brain.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dirty="0"/>
              <a:t>brain works out the response that is required, then sends a message </a:t>
            </a:r>
            <a:r>
              <a:rPr lang="en-AU" sz="2800" dirty="0" smtClean="0"/>
              <a:t>to create a response from the body.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04633"/>
              </p:ext>
            </p:extLst>
          </p:nvPr>
        </p:nvGraphicFramePr>
        <p:xfrm>
          <a:off x="7576909" y="2697951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State the stimulus organ/receptor.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response.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22174" y="3286298"/>
            <a:ext cx="6766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Trevor leaves the movie theatre and walks onto the sunny street outside. </a:t>
            </a:r>
            <a:br>
              <a:rPr lang="en-AU" sz="2800" dirty="0" smtClean="0"/>
            </a:br>
            <a:r>
              <a:rPr lang="en-AU" sz="2800" dirty="0" smtClean="0"/>
              <a:t>On your whiteboards, describe </a:t>
            </a:r>
            <a:br>
              <a:rPr lang="en-AU" sz="2800" dirty="0" smtClean="0"/>
            </a:br>
            <a:r>
              <a:rPr lang="en-AU" sz="2800" dirty="0" smtClean="0"/>
              <a:t>the stimulus-response in this </a:t>
            </a:r>
            <a:br>
              <a:rPr lang="en-AU" sz="2800" dirty="0" smtClean="0"/>
            </a:br>
            <a:r>
              <a:rPr lang="en-AU" sz="2800" dirty="0" smtClean="0"/>
              <a:t>situation.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92" y="3048219"/>
            <a:ext cx="2803121" cy="27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Temporal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temporal lobe is located at the sides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Its functions include recognising sounds and smells.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83699"/>
              </p:ext>
            </p:extLst>
          </p:nvPr>
        </p:nvGraphicFramePr>
        <p:xfrm>
          <a:off x="9650539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For which senses does </a:t>
                      </a:r>
                      <a:r>
                        <a:rPr lang="en-AU" baseline="0" smtClean="0"/>
                        <a:t>the </a:t>
                      </a:r>
                      <a:r>
                        <a:rPr lang="en-AU" baseline="0" smtClean="0"/>
                        <a:t>temporal lobe </a:t>
                      </a:r>
                      <a:r>
                        <a:rPr lang="en-AU" b="1" baseline="0" dirty="0" smtClean="0"/>
                        <a:t>not</a:t>
                      </a:r>
                      <a:r>
                        <a:rPr lang="en-AU" baseline="0" dirty="0" smtClean="0"/>
                        <a:t> receive information?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3" y="2096980"/>
            <a:ext cx="4568863" cy="456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49" y="3339548"/>
            <a:ext cx="4801883" cy="31939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147120">
            <a:off x="9005860" y="3599235"/>
            <a:ext cx="1752885" cy="26485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1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Parietal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parietal lobe is located at the top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Its functions include perception of the senses (taste, pain, temperature, and touch).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77719"/>
              </p:ext>
            </p:extLst>
          </p:nvPr>
        </p:nvGraphicFramePr>
        <p:xfrm>
          <a:off x="9500499" y="153750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sensory organs send information to the parietal lobe?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3" y="2096980"/>
            <a:ext cx="4568863" cy="4568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539" t="37937" r="14272" b="29688"/>
          <a:stretch/>
        </p:blipFill>
        <p:spPr>
          <a:xfrm>
            <a:off x="478440" y="3277022"/>
            <a:ext cx="6093193" cy="20488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147120">
            <a:off x="9303341" y="2636026"/>
            <a:ext cx="1856345" cy="201695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5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occipital lobe is located at the back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Its functions include perception of vision.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01524"/>
              </p:ext>
            </p:extLst>
          </p:nvPr>
        </p:nvGraphicFramePr>
        <p:xfrm>
          <a:off x="9500499" y="153750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If you slipped and hit the back of your head, why might everything go black?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3" y="2096980"/>
            <a:ext cx="4568863" cy="456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29" y="3027740"/>
            <a:ext cx="4383455" cy="292496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854030">
            <a:off x="10133236" y="3727136"/>
            <a:ext cx="2345702" cy="118097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8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Cerebellum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cerebellum is at the base of the cerebrum.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cerebellum controls coordination and balance. 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Without </a:t>
            </a:r>
            <a:r>
              <a:rPr lang="en-AU" sz="2800" dirty="0"/>
              <a:t>it, walking would be impossible.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3657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cerebellum responsible for?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42" y="2755206"/>
            <a:ext cx="5153439" cy="36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Brain 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brain stem is at the base of the brain, and connects to the spinal cord.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stem controls the body’s vital functions, such as breathing, blood pressure and heart rate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17798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is the brain stem located?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33"/>
              </p:ext>
            </p:extLst>
          </p:nvPr>
        </p:nvGraphicFramePr>
        <p:xfrm>
          <a:off x="9517535" y="124640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connected to the brain 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61550"/>
              </p:ext>
            </p:extLst>
          </p:nvPr>
        </p:nvGraphicFramePr>
        <p:xfrm>
          <a:off x="9517534" y="233905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 Do we have voluntary</a:t>
                      </a:r>
                      <a:r>
                        <a:rPr lang="en-AU" baseline="0" dirty="0" smtClean="0"/>
                        <a:t> control of our body’s vital functions?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66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Spinal 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spinal </a:t>
            </a:r>
            <a:r>
              <a:rPr lang="en-AU" sz="2800" dirty="0"/>
              <a:t>cord links the brain and the nerves of the </a:t>
            </a:r>
            <a:r>
              <a:rPr lang="en-AU" sz="2800" dirty="0" smtClean="0"/>
              <a:t>Peripheral Nervous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is protected by the bones of the spinal column (spine), called vertebrae.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94301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bones of the spine called?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69960"/>
              </p:ext>
            </p:extLst>
          </p:nvPr>
        </p:nvGraphicFramePr>
        <p:xfrm>
          <a:off x="9517535" y="1290734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 What is a</a:t>
                      </a:r>
                      <a:r>
                        <a:rPr lang="en-AU" baseline="0" dirty="0" smtClean="0"/>
                        <a:t>n effect of damage to the spine?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23" y="2646846"/>
            <a:ext cx="3261268" cy="4072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6" y="3151476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841049"/>
            <a:ext cx="11928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On your brain diagram, label the frontal lobe.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To the side or underneath your label, write what the frontal lobe controls.</a:t>
            </a:r>
          </a:p>
          <a:p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75" y="2190129"/>
            <a:ext cx="67151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89745" y="30480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Frontal Lobe</a:t>
            </a:r>
            <a:endParaRPr lang="en-AU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358887" y="3436491"/>
            <a:ext cx="3557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reasoning, emotions, movement, and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32460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841049"/>
            <a:ext cx="11627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On your brain diagram, label the temporal lobe.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To the side or underneath your label, write what the temporal lobe does.</a:t>
            </a:r>
          </a:p>
          <a:p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75" y="2190129"/>
            <a:ext cx="67151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89745" y="30480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Frontal Lobe</a:t>
            </a:r>
            <a:endParaRPr lang="en-AU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358887" y="3436491"/>
            <a:ext cx="3557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 smtClean="0"/>
              <a:t>Reasoning</a:t>
            </a:r>
            <a:r>
              <a:rPr lang="en-AU" sz="2000" dirty="0"/>
              <a:t>, emotions, movement, and problem solving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954" y="4532868"/>
            <a:ext cx="2375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Temporal Lobe</a:t>
            </a:r>
            <a:endParaRPr lang="en-AU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2612106" y="4920300"/>
            <a:ext cx="3557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 smtClean="0"/>
              <a:t>Recognising sounds and smells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024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Our bodies are complex organisms that are constantly interpreting external and internal information.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Knowing about </a:t>
            </a:r>
            <a:r>
              <a:rPr lang="en-AU" sz="2800" dirty="0" smtClean="0"/>
              <a:t>the structure and function of the brain will help you understand how our body coordinates its movement and internal environment to help us to survive.</a:t>
            </a:r>
          </a:p>
        </p:txBody>
      </p:sp>
    </p:spTree>
    <p:extLst>
      <p:ext uri="{BB962C8B-B14F-4D97-AF65-F5344CB8AC3E}">
        <p14:creationId xmlns:p14="http://schemas.microsoft.com/office/powerpoint/2010/main" val="28599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-6294" y="732983"/>
            <a:ext cx="1113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the function of the nervous system?</a:t>
            </a:r>
            <a:endParaRPr lang="en-A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770" y="153089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-4" y="297492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Closure</a:t>
            </a:r>
            <a:endParaRPr lang="en-AU" sz="3200" dirty="0"/>
          </a:p>
        </p:txBody>
      </p:sp>
      <p:sp>
        <p:nvSpPr>
          <p:cNvPr id="50" name="TextBox 49"/>
          <p:cNvSpPr txBox="1"/>
          <p:nvPr/>
        </p:nvSpPr>
        <p:spPr>
          <a:xfrm>
            <a:off x="-6294" y="2206670"/>
            <a:ext cx="11482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Explain </a:t>
            </a:r>
            <a:r>
              <a:rPr lang="en-US" sz="2800" dirty="0" smtClean="0"/>
              <a:t>one difference </a:t>
            </a:r>
            <a:r>
              <a:rPr lang="en-US" sz="2800" dirty="0"/>
              <a:t>between the central and peripheral nervous systems.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6" y="3633688"/>
            <a:ext cx="11482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Draw a rough sketch of the brain and label the four lobes.</a:t>
            </a:r>
          </a:p>
          <a:p>
            <a:r>
              <a:rPr lang="en-AU" sz="2800" dirty="0"/>
              <a:t>	</a:t>
            </a:r>
            <a:r>
              <a:rPr lang="en-AU" sz="2800" dirty="0" smtClean="0"/>
              <a:t>	Frontal,  Occipital,  Temporal,   Parietal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72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 animBg="1"/>
      <p:bldP spid="50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679" y="3305616"/>
            <a:ext cx="115039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Match the following sense organs with the stimulus that the receptors detect.</a:t>
            </a:r>
          </a:p>
          <a:p>
            <a:endParaRPr lang="en-US" sz="2800" dirty="0"/>
          </a:p>
          <a:p>
            <a:r>
              <a:rPr lang="en-US" sz="2800" dirty="0"/>
              <a:t>1. Eye			A Pain, pressure, heat, cold</a:t>
            </a:r>
          </a:p>
          <a:p>
            <a:r>
              <a:rPr lang="en-US" sz="2800" dirty="0"/>
              <a:t>2. Ear			B Light and movement</a:t>
            </a:r>
          </a:p>
          <a:p>
            <a:r>
              <a:rPr lang="en-US" sz="2800" dirty="0"/>
              <a:t>3. Nose		C Chemicals in food </a:t>
            </a:r>
          </a:p>
          <a:p>
            <a:r>
              <a:rPr lang="en-US" sz="2800" dirty="0"/>
              <a:t>4. Tongue		D Chemicals in the air</a:t>
            </a:r>
          </a:p>
          <a:p>
            <a:r>
              <a:rPr lang="en-US" sz="2800" dirty="0"/>
              <a:t>5. Skin		E Vibrations in air particles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Rectangle 5"/>
          <p:cNvSpPr/>
          <p:nvPr/>
        </p:nvSpPr>
        <p:spPr>
          <a:xfrm>
            <a:off x="5538" y="917047"/>
            <a:ext cx="109617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A stimulus is any information that the body receives, causing a </a:t>
            </a:r>
            <a:r>
              <a:rPr lang="en-AU" sz="2800" dirty="0" smtClean="0"/>
              <a:t>response, e.g</a:t>
            </a:r>
            <a:r>
              <a:rPr lang="en-AU" sz="2800" dirty="0"/>
              <a:t>. a hot day or low blood sugar.</a:t>
            </a:r>
          </a:p>
          <a:p>
            <a:endParaRPr lang="en-AU" sz="2800" dirty="0" smtClean="0"/>
          </a:p>
          <a:p>
            <a:r>
              <a:rPr lang="en-AU" sz="2800" dirty="0" smtClean="0"/>
              <a:t>A </a:t>
            </a:r>
            <a:r>
              <a:rPr lang="en-AU" sz="2800" dirty="0"/>
              <a:t>receptor is a structure that detects a stimulus or change in the normal functioning of the body, and sends information to the brain.</a:t>
            </a:r>
          </a:p>
        </p:txBody>
      </p:sp>
    </p:spTree>
    <p:extLst>
      <p:ext uri="{BB962C8B-B14F-4D97-AF65-F5344CB8AC3E}">
        <p14:creationId xmlns:p14="http://schemas.microsoft.com/office/powerpoint/2010/main" val="156949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Use the information below to complete your brain diagram.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Add an appropriate title to your page and then colour the lobes of the brain.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007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Parietal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Located </a:t>
            </a:r>
            <a:r>
              <a:rPr lang="en-AU" sz="2400" dirty="0"/>
              <a:t>at the </a:t>
            </a:r>
            <a:r>
              <a:rPr lang="en-AU" sz="2400" dirty="0" smtClean="0"/>
              <a:t>top of </a:t>
            </a:r>
            <a:r>
              <a:rPr lang="en-AU" sz="2400" dirty="0"/>
              <a:t>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P</a:t>
            </a:r>
            <a:r>
              <a:rPr lang="en-AU" sz="2400" dirty="0" smtClean="0"/>
              <a:t>erception </a:t>
            </a:r>
            <a:r>
              <a:rPr lang="en-AU" sz="2400" dirty="0"/>
              <a:t>of the senses (taste, pain, temperature, and touch).</a:t>
            </a:r>
          </a:p>
        </p:txBody>
      </p:sp>
      <p:sp>
        <p:nvSpPr>
          <p:cNvPr id="7" name="Rectangle 6"/>
          <p:cNvSpPr/>
          <p:nvPr/>
        </p:nvSpPr>
        <p:spPr>
          <a:xfrm>
            <a:off x="-5233" y="45935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Cerebellum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At </a:t>
            </a:r>
            <a:r>
              <a:rPr lang="en-AU" sz="2400" dirty="0"/>
              <a:t>the base of the cerebrum.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Controls </a:t>
            </a:r>
            <a:r>
              <a:rPr lang="en-AU" sz="2400" dirty="0"/>
              <a:t>coordination and balance.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4247" y="294599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Brain 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At </a:t>
            </a:r>
            <a:r>
              <a:rPr lang="en-AU" sz="2400" dirty="0"/>
              <a:t>the base of the brain, and connects to the spinal cord.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Controls </a:t>
            </a:r>
            <a:r>
              <a:rPr lang="en-AU" sz="2400" dirty="0"/>
              <a:t>the body’s vital functions, such as breathing, blood pressure and heart rate</a:t>
            </a:r>
            <a:endParaRPr lang="en-AU" sz="1600" dirty="0"/>
          </a:p>
        </p:txBody>
      </p:sp>
      <p:sp>
        <p:nvSpPr>
          <p:cNvPr id="9" name="Rectangle 8"/>
          <p:cNvSpPr/>
          <p:nvPr/>
        </p:nvSpPr>
        <p:spPr>
          <a:xfrm>
            <a:off x="6224247" y="16422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Spinal 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Links </a:t>
            </a:r>
            <a:r>
              <a:rPr lang="en-AU" sz="2400" dirty="0"/>
              <a:t>the brain and the nerves of the Peripheral Nervous System</a:t>
            </a:r>
            <a:r>
              <a:rPr lang="en-AU" sz="2400" dirty="0" smtClean="0"/>
              <a:t>.</a:t>
            </a:r>
            <a:endParaRPr lang="en-AU" sz="2400" dirty="0"/>
          </a:p>
        </p:txBody>
      </p:sp>
      <p:sp>
        <p:nvSpPr>
          <p:cNvPr id="10" name="Rectangle 9"/>
          <p:cNvSpPr/>
          <p:nvPr/>
        </p:nvSpPr>
        <p:spPr>
          <a:xfrm>
            <a:off x="-7681" y="33235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Located </a:t>
            </a:r>
            <a:r>
              <a:rPr lang="en-AU" sz="2400" dirty="0"/>
              <a:t>at the back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smtClean="0"/>
              <a:t>Perception </a:t>
            </a:r>
            <a:r>
              <a:rPr lang="en-AU" sz="2400" dirty="0"/>
              <a:t>of vision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88319" y="551565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b="1" dirty="0"/>
              <a:t>Frontal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Located </a:t>
            </a:r>
            <a:r>
              <a:rPr lang="en-AU" sz="2000" dirty="0"/>
              <a:t>at the front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Reasoning</a:t>
            </a:r>
            <a:r>
              <a:rPr lang="en-AU" sz="2000" dirty="0"/>
              <a:t>, emotions, movement, and problem solving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8423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b="1" dirty="0"/>
              <a:t>Temporal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Located </a:t>
            </a:r>
            <a:r>
              <a:rPr lang="en-AU" sz="2000" dirty="0"/>
              <a:t>at the sides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 smtClean="0"/>
              <a:t>Recognising </a:t>
            </a:r>
            <a:r>
              <a:rPr lang="en-AU" sz="2000" dirty="0"/>
              <a:t>sounds and smells.</a:t>
            </a:r>
          </a:p>
        </p:txBody>
      </p:sp>
    </p:spTree>
    <p:extLst>
      <p:ext uri="{BB962C8B-B14F-4D97-AF65-F5344CB8AC3E}">
        <p14:creationId xmlns:p14="http://schemas.microsoft.com/office/powerpoint/2010/main" val="36255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The Nervous System</a:t>
            </a:r>
          </a:p>
          <a:p>
            <a:r>
              <a:rPr lang="en-AU" sz="2800" dirty="0" smtClean="0"/>
              <a:t>Year 9 Biology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0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470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AU" sz="2800" dirty="0" smtClean="0"/>
              <a:t>Describe the function of the nervous system.</a:t>
            </a:r>
          </a:p>
          <a:p>
            <a:pPr marL="514350" lvl="0" indent="-514350">
              <a:buAutoNum type="arabicPeriod"/>
            </a:pPr>
            <a:r>
              <a:rPr lang="en-AU" sz="2800" dirty="0" smtClean="0"/>
              <a:t>Identify </a:t>
            </a:r>
            <a:r>
              <a:rPr lang="en-AU" sz="2800" dirty="0"/>
              <a:t>parts of the central </a:t>
            </a:r>
            <a:r>
              <a:rPr lang="en-AU" sz="2800" dirty="0" smtClean="0"/>
              <a:t>and peripheral nervous systems.</a:t>
            </a:r>
          </a:p>
          <a:p>
            <a:pPr marL="514350" lvl="0" indent="-514350">
              <a:buAutoNum type="arabicPeriod"/>
            </a:pPr>
            <a:r>
              <a:rPr lang="en-AU" sz="2800" dirty="0" smtClean="0"/>
              <a:t>Identify parts of the brain and their function.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17874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Humans are constantly receiving stimuli from their environment. Our bodies then respond in certain ways.</a:t>
            </a:r>
          </a:p>
          <a:p>
            <a:r>
              <a:rPr lang="en-AU" sz="2800" dirty="0" smtClean="0"/>
              <a:t>Think, Pair, Share: </a:t>
            </a:r>
          </a:p>
          <a:p>
            <a:r>
              <a:rPr lang="en-AU" sz="2800" dirty="0" smtClean="0"/>
              <a:t>List three different stimuli that your body responded to before you arrived at school this morning.</a:t>
            </a:r>
          </a:p>
        </p:txBody>
      </p:sp>
    </p:spTree>
    <p:extLst>
      <p:ext uri="{BB962C8B-B14F-4D97-AF65-F5344CB8AC3E}">
        <p14:creationId xmlns:p14="http://schemas.microsoft.com/office/powerpoint/2010/main" val="10656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8" y="1542965"/>
            <a:ext cx="4312140" cy="5377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94692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Nervous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nervous system is </a:t>
            </a:r>
            <a:r>
              <a:rPr lang="en-AU" sz="2800" dirty="0" smtClean="0"/>
              <a:t>a </a:t>
            </a:r>
            <a:r>
              <a:rPr lang="en-AU" sz="2800" dirty="0"/>
              <a:t>communication </a:t>
            </a:r>
            <a:r>
              <a:rPr lang="en-AU" sz="2800" dirty="0" smtClean="0"/>
              <a:t>system </a:t>
            </a:r>
            <a:r>
              <a:rPr lang="en-AU" sz="2800" dirty="0"/>
              <a:t>that </a:t>
            </a:r>
            <a:r>
              <a:rPr lang="en-AU" sz="2800" dirty="0" smtClean="0"/>
              <a:t>controls all </a:t>
            </a:r>
            <a:r>
              <a:rPr lang="en-AU" sz="2800" dirty="0"/>
              <a:t>parts of the body.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human nervous system </a:t>
            </a:r>
            <a:r>
              <a:rPr lang="en-AU" sz="2800" dirty="0" smtClean="0"/>
              <a:t>has </a:t>
            </a:r>
            <a:br>
              <a:rPr lang="en-AU" sz="2800" dirty="0" smtClean="0"/>
            </a:br>
            <a:r>
              <a:rPr lang="en-AU" sz="2800" dirty="0" smtClean="0"/>
              <a:t>two </a:t>
            </a:r>
            <a:r>
              <a:rPr lang="en-AU" sz="2800" dirty="0"/>
              <a:t>main parts: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Central Nervous </a:t>
            </a:r>
            <a:r>
              <a:rPr lang="en-AU" sz="2800" dirty="0" smtClean="0"/>
              <a:t>System, </a:t>
            </a:r>
            <a:br>
              <a:rPr lang="en-AU" sz="2800" dirty="0" smtClean="0"/>
            </a:br>
            <a:r>
              <a:rPr lang="en-AU" sz="2800" dirty="0" smtClean="0"/>
              <a:t>composed </a:t>
            </a:r>
            <a:r>
              <a:rPr lang="en-AU" sz="2800" dirty="0"/>
              <a:t>of the brain and </a:t>
            </a: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spinal cord</a:t>
            </a:r>
            <a:r>
              <a:rPr lang="en-AU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Peripheral Nervous </a:t>
            </a:r>
            <a:r>
              <a:rPr lang="en-AU" sz="2800" dirty="0" smtClean="0"/>
              <a:t>System, </a:t>
            </a:r>
            <a:br>
              <a:rPr lang="en-AU" sz="2800" dirty="0" smtClean="0"/>
            </a:br>
            <a:r>
              <a:rPr lang="en-AU" sz="2800" dirty="0" smtClean="0"/>
              <a:t>composed of nerves in the limbs </a:t>
            </a:r>
            <a:br>
              <a:rPr lang="en-AU" sz="2800" dirty="0" smtClean="0"/>
            </a:br>
            <a:r>
              <a:rPr lang="en-AU" sz="2800" dirty="0" smtClean="0"/>
              <a:t>and organs.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69279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the role of the nervous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844891"/>
              </p:ext>
            </p:extLst>
          </p:nvPr>
        </p:nvGraphicFramePr>
        <p:xfrm>
          <a:off x="9523077" y="1257482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two main</a:t>
                      </a:r>
                      <a:r>
                        <a:rPr lang="en-AU" baseline="0" dirty="0" smtClean="0"/>
                        <a:t> parts is the nervous system divided into?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776666"/>
              </p:ext>
            </p:extLst>
          </p:nvPr>
        </p:nvGraphicFramePr>
        <p:xfrm>
          <a:off x="9532534" y="285075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 How would information from touch receptors in the toes reach the brain?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94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732983"/>
            <a:ext cx="9469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Central Nervous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central nervous system (CNS) is the control centre of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consists of the brain and spinal cord.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dirty="0"/>
              <a:t>CNS receives information from all over the body, processes that information, and sends out messages telling the body how to respond.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38139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two structures make up the CNS?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84673"/>
              </p:ext>
            </p:extLst>
          </p:nvPr>
        </p:nvGraphicFramePr>
        <p:xfrm>
          <a:off x="9517535" y="1251947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one function of the CNS?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11" y="2640880"/>
            <a:ext cx="2688301" cy="40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4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reas of the brai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2" r="-2792"/>
          <a:stretch>
            <a:fillRect/>
          </a:stretch>
        </p:blipFill>
        <p:spPr>
          <a:xfrm>
            <a:off x="5580469" y="2080591"/>
            <a:ext cx="6921872" cy="4713678"/>
          </a:xfr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brain processes internal and external </a:t>
            </a:r>
            <a:br>
              <a:rPr lang="en-AU" sz="2800" dirty="0" smtClean="0"/>
            </a:br>
            <a:r>
              <a:rPr lang="en-AU" sz="2800" dirty="0" smtClean="0"/>
              <a:t>information for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makes decisions about things such as </a:t>
            </a:r>
            <a:br>
              <a:rPr lang="en-AU" sz="2800" dirty="0" smtClean="0"/>
            </a:br>
            <a:r>
              <a:rPr lang="en-AU" sz="2800" dirty="0" smtClean="0"/>
              <a:t>movements and internal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 also processes thoughts, </a:t>
            </a:r>
            <a:br>
              <a:rPr lang="en-AU" sz="2800" dirty="0" smtClean="0"/>
            </a:br>
            <a:r>
              <a:rPr lang="en-AU" sz="2800" dirty="0" smtClean="0"/>
              <a:t>memory, and personality.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4783"/>
              </p:ext>
            </p:extLst>
          </p:nvPr>
        </p:nvGraphicFramePr>
        <p:xfrm>
          <a:off x="9560255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brain?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8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reas of the brai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2" r="-2792"/>
          <a:stretch>
            <a:fillRect/>
          </a:stretch>
        </p:blipFill>
        <p:spPr>
          <a:xfrm>
            <a:off x="5104263" y="1756301"/>
            <a:ext cx="7398078" cy="5037967"/>
          </a:xfr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9839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brain is divided into three parts:  the cerebrum, cerebellum, and brain 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cerebrum contains four lobes: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Frontal lobe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Temporal lobe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Parietal lobe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79112"/>
              </p:ext>
            </p:extLst>
          </p:nvPr>
        </p:nvGraphicFramePr>
        <p:xfrm>
          <a:off x="4397650" y="929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three main parts of the brain?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78580"/>
              </p:ext>
            </p:extLst>
          </p:nvPr>
        </p:nvGraphicFramePr>
        <p:xfrm>
          <a:off x="7025239" y="929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</a:t>
                      </a:r>
                      <a:r>
                        <a:rPr lang="en-AU" baseline="0" dirty="0" smtClean="0"/>
                        <a:t> lobes are in the cerebellum?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204692"/>
              </p:ext>
            </p:extLst>
          </p:nvPr>
        </p:nvGraphicFramePr>
        <p:xfrm>
          <a:off x="9652828" y="929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Tell the person next to you: t</a:t>
                      </a:r>
                      <a:r>
                        <a:rPr lang="en-AU" baseline="0" dirty="0" smtClean="0"/>
                        <a:t>wo functions of the frontal lobe.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7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 Brain – Frontal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frontal lobe is located at the front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Its functions include reasoning, emotions, movement, and problem solving.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12044"/>
              </p:ext>
            </p:extLst>
          </p:nvPr>
        </p:nvGraphicFramePr>
        <p:xfrm>
          <a:off x="9500499" y="15375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What could be some side effects of frontal lobe damage?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3" y="2096980"/>
            <a:ext cx="4568863" cy="4568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61" y="3564527"/>
            <a:ext cx="3101316" cy="31013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3225987">
            <a:off x="7826171" y="2384920"/>
            <a:ext cx="1865860" cy="303156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7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1182</Words>
  <Application>Microsoft Office PowerPoint</Application>
  <PresentationFormat>Widescreen</PresentationFormat>
  <Paragraphs>192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janelle.lagrange@gmail.com</cp:lastModifiedBy>
  <cp:revision>44</cp:revision>
  <dcterms:created xsi:type="dcterms:W3CDTF">2019-02-21T04:41:09Z</dcterms:created>
  <dcterms:modified xsi:type="dcterms:W3CDTF">2019-03-08T01:58:10Z</dcterms:modified>
</cp:coreProperties>
</file>